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1" r:id="rId2"/>
  </p:sldMasterIdLst>
  <p:notesMasterIdLst>
    <p:notesMasterId r:id="rId4"/>
  </p:notesMasterIdLst>
  <p:handoutMasterIdLst>
    <p:handoutMasterId r:id="rId5"/>
  </p:handoutMasterIdLst>
  <p:sldIdLst>
    <p:sldId id="416" r:id="rId3"/>
  </p:sldIdLst>
  <p:sldSz cx="9144000" cy="6858000" type="screen4x3"/>
  <p:notesSz cx="9928225" cy="679767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16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6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6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6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6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16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16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16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1600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anne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00"/>
    <a:srgbClr val="E1F4FF"/>
    <a:srgbClr val="C5E9FF"/>
    <a:srgbClr val="C9E7E9"/>
    <a:srgbClr val="D1E9EB"/>
    <a:srgbClr val="81D5FF"/>
    <a:srgbClr val="BC5E00"/>
    <a:srgbClr val="006400"/>
    <a:srgbClr val="008000"/>
    <a:srgbClr val="DA6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45" autoAdjust="0"/>
    <p:restoredTop sz="94794" autoAdjust="0"/>
  </p:normalViewPr>
  <p:slideViewPr>
    <p:cSldViewPr>
      <p:cViewPr>
        <p:scale>
          <a:sx n="70" d="100"/>
          <a:sy n="70" d="100"/>
        </p:scale>
        <p:origin x="-1272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08"/>
    </p:cViewPr>
  </p:sorterViewPr>
  <p:notesViewPr>
    <p:cSldViewPr>
      <p:cViewPr varScale="1">
        <p:scale>
          <a:sx n="51" d="100"/>
          <a:sy n="51" d="100"/>
        </p:scale>
        <p:origin x="-3018" y="-84"/>
      </p:cViewPr>
      <p:guideLst>
        <p:guide orient="horz" pos="2141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639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2"/>
            <a:ext cx="4303312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2" tIns="47780" rIns="95562" bIns="47780" numCol="1" anchor="t" anchorCtr="0" compatLnSpc="1">
            <a:prstTxWarp prst="textNoShape">
              <a:avLst/>
            </a:prstTxWarp>
          </a:bodyPr>
          <a:lstStyle>
            <a:lvl1pPr defTabSz="955470">
              <a:defRPr sz="1400" b="0"/>
            </a:lvl1pPr>
          </a:lstStyle>
          <a:p>
            <a:endParaRPr lang="en-US" altLang="zh-TW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599" y="2"/>
            <a:ext cx="4303312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2" tIns="47780" rIns="95562" bIns="47780" numCol="1" anchor="t" anchorCtr="0" compatLnSpc="1">
            <a:prstTxWarp prst="textNoShape">
              <a:avLst/>
            </a:prstTxWarp>
          </a:bodyPr>
          <a:lstStyle>
            <a:lvl1pPr algn="r" defTabSz="955470">
              <a:defRPr sz="1400" b="0"/>
            </a:lvl1pPr>
          </a:lstStyle>
          <a:p>
            <a:endParaRPr lang="en-US" altLang="zh-TW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5488" y="511175"/>
            <a:ext cx="3397250" cy="2547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360" y="3228351"/>
            <a:ext cx="7943509" cy="305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2" tIns="47780" rIns="95562" bIns="477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6456702"/>
            <a:ext cx="4303312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2" tIns="47780" rIns="95562" bIns="47780" numCol="1" anchor="b" anchorCtr="0" compatLnSpc="1">
            <a:prstTxWarp prst="textNoShape">
              <a:avLst/>
            </a:prstTxWarp>
          </a:bodyPr>
          <a:lstStyle>
            <a:lvl1pPr defTabSz="955470">
              <a:defRPr sz="1400" b="0"/>
            </a:lvl1pPr>
          </a:lstStyle>
          <a:p>
            <a:endParaRPr lang="en-US" altLang="zh-TW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599" y="6456702"/>
            <a:ext cx="4303312" cy="339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62" tIns="47780" rIns="95562" bIns="47780" numCol="1" anchor="b" anchorCtr="0" compatLnSpc="1">
            <a:prstTxWarp prst="textNoShape">
              <a:avLst/>
            </a:prstTxWarp>
          </a:bodyPr>
          <a:lstStyle>
            <a:lvl1pPr algn="r" defTabSz="955470">
              <a:defRPr sz="1400" b="0"/>
            </a:lvl1pPr>
          </a:lstStyle>
          <a:p>
            <a:fld id="{66C33C0E-A8A0-4391-8CAE-B5CDEE356D6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238618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2" descr="D:\0唐校長業務\校長簡報\職技員工座談_封底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506" y="-4010"/>
            <a:ext cx="9194506" cy="6425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AD56CA3-080E-4B04-B9C9-FE8D8B1DB8BA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01092-C650-4669-A638-2E741C5D233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9720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6DA1D0-66CD-482C-84A4-D9B7595EFDC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50832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46875" y="498475"/>
            <a:ext cx="1939925" cy="56276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22338" y="498475"/>
            <a:ext cx="5672137" cy="56276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027F45-F1D8-4C9B-8FAB-92B1CF949F7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659729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2338" y="498475"/>
            <a:ext cx="7427912" cy="9318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042988" y="1600200"/>
            <a:ext cx="3744912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40300" y="1600200"/>
            <a:ext cx="37465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957CA0A-0827-4F4B-B0B8-1FD12C0191D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35588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5620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600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729096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17243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2247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0371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0D7EE0-D38F-4254-9C21-6129DE21A92B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7" name="文字方塊 6"/>
          <p:cNvSpPr txBox="1"/>
          <p:nvPr userDrawn="1"/>
        </p:nvSpPr>
        <p:spPr>
          <a:xfrm>
            <a:off x="-188728" y="1032991"/>
            <a:ext cx="1232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性別平等</a:t>
            </a:r>
            <a:endParaRPr lang="zh-TW" altLang="en-US" sz="14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61888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6395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152947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80806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695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373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群組 22"/>
          <p:cNvGrpSpPr/>
          <p:nvPr userDrawn="1"/>
        </p:nvGrpSpPr>
        <p:grpSpPr>
          <a:xfrm>
            <a:off x="-4428" y="548680"/>
            <a:ext cx="9001000" cy="1008112"/>
            <a:chOff x="-4428" y="548680"/>
            <a:chExt cx="9001000" cy="1008112"/>
          </a:xfrm>
        </p:grpSpPr>
        <p:grpSp>
          <p:nvGrpSpPr>
            <p:cNvPr id="15" name="群組 14"/>
            <p:cNvGrpSpPr/>
            <p:nvPr userDrawn="1"/>
          </p:nvGrpSpPr>
          <p:grpSpPr>
            <a:xfrm>
              <a:off x="-4428" y="548680"/>
              <a:ext cx="9001000" cy="1008112"/>
              <a:chOff x="-180528" y="548680"/>
              <a:chExt cx="9001000" cy="1008112"/>
            </a:xfrm>
          </p:grpSpPr>
          <p:sp>
            <p:nvSpPr>
              <p:cNvPr id="7" name="矩形 6"/>
              <p:cNvSpPr/>
              <p:nvPr userDrawn="1"/>
            </p:nvSpPr>
            <p:spPr bwMode="auto">
              <a:xfrm>
                <a:off x="-180528" y="548680"/>
                <a:ext cx="1224136" cy="1008112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</a:endParaRPr>
              </a:p>
            </p:txBody>
          </p:sp>
          <p:sp>
            <p:nvSpPr>
              <p:cNvPr id="13" name="矩形 12"/>
              <p:cNvSpPr/>
              <p:nvPr userDrawn="1"/>
            </p:nvSpPr>
            <p:spPr bwMode="auto">
              <a:xfrm flipV="1">
                <a:off x="755576" y="1338082"/>
                <a:ext cx="8064896" cy="112294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</a:endParaRPr>
              </a:p>
            </p:txBody>
          </p:sp>
        </p:grpSp>
        <p:cxnSp>
          <p:nvCxnSpPr>
            <p:cNvPr id="17" name="直線接點 16"/>
            <p:cNvCxnSpPr/>
            <p:nvPr userDrawn="1"/>
          </p:nvCxnSpPr>
          <p:spPr bwMode="auto">
            <a:xfrm>
              <a:off x="1043608" y="1394229"/>
              <a:ext cx="756084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CC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22" name="群組 21"/>
            <p:cNvGrpSpPr/>
            <p:nvPr userDrawn="1"/>
          </p:nvGrpSpPr>
          <p:grpSpPr>
            <a:xfrm>
              <a:off x="78929" y="972085"/>
              <a:ext cx="774189" cy="161301"/>
              <a:chOff x="78929" y="972085"/>
              <a:chExt cx="774189" cy="161301"/>
            </a:xfrm>
          </p:grpSpPr>
          <p:sp>
            <p:nvSpPr>
              <p:cNvPr id="12" name="等腰三角形 11"/>
              <p:cNvSpPr/>
              <p:nvPr userDrawn="1"/>
            </p:nvSpPr>
            <p:spPr bwMode="auto">
              <a:xfrm rot="5400000">
                <a:off x="501219" y="991599"/>
                <a:ext cx="161301" cy="122273"/>
              </a:xfrm>
              <a:prstGeom prst="triangl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</a:endParaRPr>
              </a:p>
            </p:txBody>
          </p:sp>
          <p:sp>
            <p:nvSpPr>
              <p:cNvPr id="19" name="等腰三角形 18"/>
              <p:cNvSpPr/>
              <p:nvPr userDrawn="1"/>
            </p:nvSpPr>
            <p:spPr bwMode="auto">
              <a:xfrm rot="5400000">
                <a:off x="273170" y="991599"/>
                <a:ext cx="161301" cy="122273"/>
              </a:xfrm>
              <a:prstGeom prst="triangl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</a:endParaRPr>
              </a:p>
            </p:txBody>
          </p:sp>
          <p:sp>
            <p:nvSpPr>
              <p:cNvPr id="20" name="等腰三角形 19"/>
              <p:cNvSpPr/>
              <p:nvPr userDrawn="1"/>
            </p:nvSpPr>
            <p:spPr bwMode="auto">
              <a:xfrm rot="5400000">
                <a:off x="59415" y="991599"/>
                <a:ext cx="161301" cy="122273"/>
              </a:xfrm>
              <a:prstGeom prst="triangl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</a:endParaRPr>
              </a:p>
            </p:txBody>
          </p:sp>
          <p:sp>
            <p:nvSpPr>
              <p:cNvPr id="21" name="等腰三角形 20"/>
              <p:cNvSpPr/>
              <p:nvPr userDrawn="1"/>
            </p:nvSpPr>
            <p:spPr bwMode="auto">
              <a:xfrm rot="5400000">
                <a:off x="711331" y="991599"/>
                <a:ext cx="161301" cy="122273"/>
              </a:xfrm>
              <a:prstGeom prst="triangl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</a:endParaRPr>
              </a:p>
            </p:txBody>
          </p:sp>
        </p:grpSp>
      </p:grpSp>
      <p:sp>
        <p:nvSpPr>
          <p:cNvPr id="2" name="標題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>
                <a:solidFill>
                  <a:srgbClr val="DA8200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 userDrawn="1">
            <p:ph idx="1"/>
          </p:nvPr>
        </p:nvSpPr>
        <p:spPr/>
        <p:txBody>
          <a:bodyPr/>
          <a:lstStyle>
            <a:lvl1pPr>
              <a:buClr>
                <a:srgbClr val="FFCC00"/>
              </a:buClr>
              <a:defRPr/>
            </a:lvl1pPr>
            <a:lvl2pPr>
              <a:buClr>
                <a:srgbClr val="FFCC00"/>
              </a:buCl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0D7EE0-D38F-4254-9C21-6129DE21A92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31290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1E2520-2602-40A8-802C-6CC8A9C0277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1125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 userDrawn="1"/>
        </p:nvGrpSpPr>
        <p:grpSpPr>
          <a:xfrm>
            <a:off x="-4428" y="548680"/>
            <a:ext cx="9001000" cy="1008112"/>
            <a:chOff x="-4428" y="548680"/>
            <a:chExt cx="9001000" cy="1008112"/>
          </a:xfrm>
        </p:grpSpPr>
        <p:grpSp>
          <p:nvGrpSpPr>
            <p:cNvPr id="9" name="群組 8"/>
            <p:cNvGrpSpPr/>
            <p:nvPr userDrawn="1"/>
          </p:nvGrpSpPr>
          <p:grpSpPr>
            <a:xfrm>
              <a:off x="-4428" y="548680"/>
              <a:ext cx="9001000" cy="1008112"/>
              <a:chOff x="-180528" y="548680"/>
              <a:chExt cx="9001000" cy="1008112"/>
            </a:xfrm>
          </p:grpSpPr>
          <p:sp>
            <p:nvSpPr>
              <p:cNvPr id="16" name="矩形 15"/>
              <p:cNvSpPr/>
              <p:nvPr userDrawn="1"/>
            </p:nvSpPr>
            <p:spPr bwMode="auto">
              <a:xfrm>
                <a:off x="-180528" y="548680"/>
                <a:ext cx="1224136" cy="1008112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</a:endParaRPr>
              </a:p>
            </p:txBody>
          </p:sp>
          <p:sp>
            <p:nvSpPr>
              <p:cNvPr id="17" name="矩形 16"/>
              <p:cNvSpPr/>
              <p:nvPr userDrawn="1"/>
            </p:nvSpPr>
            <p:spPr bwMode="auto">
              <a:xfrm flipV="1">
                <a:off x="755576" y="1338082"/>
                <a:ext cx="8064896" cy="112294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</a:endParaRPr>
              </a:p>
            </p:txBody>
          </p:sp>
        </p:grpSp>
        <p:cxnSp>
          <p:nvCxnSpPr>
            <p:cNvPr id="10" name="直線接點 9"/>
            <p:cNvCxnSpPr/>
            <p:nvPr userDrawn="1"/>
          </p:nvCxnSpPr>
          <p:spPr bwMode="auto">
            <a:xfrm>
              <a:off x="1043608" y="1394229"/>
              <a:ext cx="756084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CC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1" name="群組 10"/>
            <p:cNvGrpSpPr/>
            <p:nvPr userDrawn="1"/>
          </p:nvGrpSpPr>
          <p:grpSpPr>
            <a:xfrm>
              <a:off x="78929" y="972085"/>
              <a:ext cx="774189" cy="161301"/>
              <a:chOff x="78929" y="972085"/>
              <a:chExt cx="774189" cy="161301"/>
            </a:xfrm>
          </p:grpSpPr>
          <p:sp>
            <p:nvSpPr>
              <p:cNvPr id="12" name="等腰三角形 11"/>
              <p:cNvSpPr/>
              <p:nvPr userDrawn="1"/>
            </p:nvSpPr>
            <p:spPr bwMode="auto">
              <a:xfrm rot="5400000">
                <a:off x="501219" y="991599"/>
                <a:ext cx="161301" cy="122273"/>
              </a:xfrm>
              <a:prstGeom prst="triangl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</a:endParaRPr>
              </a:p>
            </p:txBody>
          </p:sp>
          <p:sp>
            <p:nvSpPr>
              <p:cNvPr id="13" name="等腰三角形 12"/>
              <p:cNvSpPr/>
              <p:nvPr userDrawn="1"/>
            </p:nvSpPr>
            <p:spPr bwMode="auto">
              <a:xfrm rot="5400000">
                <a:off x="273170" y="991599"/>
                <a:ext cx="161301" cy="122273"/>
              </a:xfrm>
              <a:prstGeom prst="triangl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</a:endParaRPr>
              </a:p>
            </p:txBody>
          </p:sp>
          <p:sp>
            <p:nvSpPr>
              <p:cNvPr id="14" name="等腰三角形 13"/>
              <p:cNvSpPr/>
              <p:nvPr userDrawn="1"/>
            </p:nvSpPr>
            <p:spPr bwMode="auto">
              <a:xfrm rot="5400000">
                <a:off x="59415" y="991599"/>
                <a:ext cx="161301" cy="122273"/>
              </a:xfrm>
              <a:prstGeom prst="triangl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</a:endParaRPr>
              </a:p>
            </p:txBody>
          </p:sp>
          <p:sp>
            <p:nvSpPr>
              <p:cNvPr id="15" name="等腰三角形 14"/>
              <p:cNvSpPr/>
              <p:nvPr userDrawn="1"/>
            </p:nvSpPr>
            <p:spPr bwMode="auto">
              <a:xfrm rot="5400000">
                <a:off x="711331" y="991599"/>
                <a:ext cx="161301" cy="122273"/>
              </a:xfrm>
              <a:prstGeom prst="triangl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6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新細明體" pitchFamily="18" charset="-120"/>
                </a:endParaRPr>
              </a:p>
            </p:txBody>
          </p:sp>
        </p:grp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DA8200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042988" y="1600200"/>
            <a:ext cx="3744912" cy="4525963"/>
          </a:xfrm>
        </p:spPr>
        <p:txBody>
          <a:bodyPr/>
          <a:lstStyle>
            <a:lvl1pPr>
              <a:buClr>
                <a:srgbClr val="FFCC00"/>
              </a:buClr>
              <a:defRPr sz="2800"/>
            </a:lvl1pPr>
            <a:lvl2pPr>
              <a:buClr>
                <a:srgbClr val="FFCC00"/>
              </a:buClr>
              <a:defRPr sz="2400">
                <a:solidFill>
                  <a:schemeClr val="tx1"/>
                </a:solidFill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40300" y="1600200"/>
            <a:ext cx="3746500" cy="4525963"/>
          </a:xfrm>
        </p:spPr>
        <p:txBody>
          <a:bodyPr/>
          <a:lstStyle>
            <a:lvl1pPr marL="342900" indent="-342900">
              <a:defRPr kumimoji="1" lang="zh-TW" altLang="en-US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kumimoji="1" lang="zh-TW" altLang="en-US" sz="2400" dirty="0" smtClean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2" charset="2"/>
              <a:buChar char="n"/>
            </a:pPr>
            <a:r>
              <a:rPr lang="zh-TW" altLang="en-US" dirty="0" smtClean="0"/>
              <a:t>按一下以編輯母片文字樣式</a:t>
            </a:r>
          </a:p>
          <a:p>
            <a:pPr marL="742950" lvl="1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Font typeface="Wingdings" pitchFamily="2" charset="2"/>
              <a:buChar char="Ø"/>
            </a:pPr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82C6B8-966C-4FC7-BDB3-74ED4462F7C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72835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913D39-D7C3-4135-BA57-B14B4C23829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40237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C455C-B61F-4EE5-8FEF-8AD307B2B6A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39264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67EB51-7D9F-4FA4-9C1D-187C4EBAD4E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61287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1037E-E053-4718-AB49-79E05458DF3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19424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董事會_校長簡報封面_內頁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22338" y="498475"/>
            <a:ext cx="7427912" cy="93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1600200"/>
            <a:ext cx="764381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D28D7516-1BBC-4985-9D42-F1556A5AA97C}" type="slidenum">
              <a:rPr lang="en-US" altLang="zh-TW"/>
              <a:pPr/>
              <a:t>‹#›</a:t>
            </a:fld>
            <a:endParaRPr lang="en-US" altLang="zh-TW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692150"/>
            <a:ext cx="900113" cy="649288"/>
          </a:xfrm>
          <a:prstGeom prst="rect">
            <a:avLst/>
          </a:prstGeom>
          <a:solidFill>
            <a:srgbClr val="AAC46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1042988" y="1341438"/>
            <a:ext cx="7632700" cy="0"/>
          </a:xfrm>
          <a:prstGeom prst="line">
            <a:avLst/>
          </a:prstGeom>
          <a:noFill/>
          <a:ln w="9525">
            <a:solidFill>
              <a:srgbClr val="AAC4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74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73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Arial" pitchFamily="34" charset="0"/>
          <a:ea typeface="華康黑體 Std W7" pitchFamily="34" charset="-120"/>
        </a:defRPr>
      </a:lvl2pPr>
      <a:lvl3pPr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Arial" pitchFamily="34" charset="0"/>
          <a:ea typeface="華康黑體 Std W7" pitchFamily="34" charset="-120"/>
        </a:defRPr>
      </a:lvl3pPr>
      <a:lvl4pPr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Arial" pitchFamily="34" charset="0"/>
          <a:ea typeface="華康黑體 Std W7" pitchFamily="34" charset="-120"/>
        </a:defRPr>
      </a:lvl4pPr>
      <a:lvl5pPr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Arial" pitchFamily="34" charset="0"/>
          <a:ea typeface="華康黑體 Std W7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Arial" pitchFamily="34" charset="0"/>
          <a:ea typeface="華康黑體 Std W7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Arial" pitchFamily="34" charset="0"/>
          <a:ea typeface="華康黑體 Std W7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Arial" pitchFamily="34" charset="0"/>
          <a:ea typeface="華康黑體 Std W7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Arial" pitchFamily="34" charset="0"/>
          <a:ea typeface="華康黑體 Std W7" pitchFamily="34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AAC468"/>
        </a:buClr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Ø"/>
        <a:defRPr kumimoji="1" sz="2800">
          <a:solidFill>
            <a:srgbClr val="006600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Arial" pitchFamily="34" charset="0"/>
          <a:ea typeface="新細明體" pitchFamily="18" charset="-120"/>
        </a:defRPr>
      </a:lvl2pPr>
      <a:lvl3pPr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Arial" pitchFamily="34" charset="0"/>
          <a:ea typeface="新細明體" pitchFamily="18" charset="-120"/>
        </a:defRPr>
      </a:lvl3pPr>
      <a:lvl4pPr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Arial" pitchFamily="34" charset="0"/>
          <a:ea typeface="新細明體" pitchFamily="18" charset="-120"/>
        </a:defRPr>
      </a:lvl4pPr>
      <a:lvl5pPr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Arial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Arial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Arial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Arial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rgbClr val="006600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AAC468"/>
        </a:buClr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6600"/>
        </a:buClr>
        <a:buFont typeface="Wingdings" pitchFamily="2" charset="2"/>
        <a:buChar char="Ø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 bwMode="auto">
          <a:xfrm>
            <a:off x="7539" y="768472"/>
            <a:ext cx="820045" cy="43204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zh-TW" sz="2400" dirty="0" smtClean="0">
                <a:latin typeface="華康魏碑體 Std W7" pitchFamily="66" charset="-120"/>
                <a:ea typeface="華康魏碑體 Std W7" pitchFamily="66" charset="-120"/>
              </a:rPr>
              <a:t>公告</a:t>
            </a:r>
            <a:endParaRPr kumimoji="1" lang="zh-TW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華康魏碑體 Std W7" pitchFamily="66" charset="-120"/>
              <a:ea typeface="華康魏碑體 Std W7" pitchFamily="66" charset="-120"/>
            </a:endParaRPr>
          </a:p>
        </p:txBody>
      </p:sp>
      <p:sp>
        <p:nvSpPr>
          <p:cNvPr id="3" name="標題 2"/>
          <p:cNvSpPr txBox="1">
            <a:spLocks/>
          </p:cNvSpPr>
          <p:nvPr/>
        </p:nvSpPr>
        <p:spPr>
          <a:xfrm>
            <a:off x="914491" y="347959"/>
            <a:ext cx="7905981" cy="992809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00660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006600"/>
                </a:solidFill>
                <a:latin typeface="Arial" pitchFamily="34" charset="0"/>
                <a:ea typeface="華康黑體 Std W7" pitchFamily="34" charset="-12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006600"/>
                </a:solidFill>
                <a:latin typeface="Arial" pitchFamily="34" charset="0"/>
                <a:ea typeface="華康黑體 Std W7" pitchFamily="34" charset="-12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006600"/>
                </a:solidFill>
                <a:latin typeface="Arial" pitchFamily="34" charset="0"/>
                <a:ea typeface="華康黑體 Std W7" pitchFamily="34" charset="-12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006600"/>
                </a:solidFill>
                <a:latin typeface="Arial" pitchFamily="34" charset="0"/>
                <a:ea typeface="華康黑體 Std W7" pitchFamily="34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006600"/>
                </a:solidFill>
                <a:latin typeface="Arial" pitchFamily="34" charset="0"/>
                <a:ea typeface="華康黑體 Std W7" pitchFamily="34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006600"/>
                </a:solidFill>
                <a:latin typeface="Arial" pitchFamily="34" charset="0"/>
                <a:ea typeface="華康黑體 Std W7" pitchFamily="34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006600"/>
                </a:solidFill>
                <a:latin typeface="Arial" pitchFamily="34" charset="0"/>
                <a:ea typeface="華康黑體 Std W7" pitchFamily="34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006600"/>
                </a:solidFill>
                <a:latin typeface="Arial" pitchFamily="34" charset="0"/>
                <a:ea typeface="華康黑體 Std W7" pitchFamily="34" charset="-120"/>
              </a:defRPr>
            </a:lvl9pPr>
          </a:lstStyle>
          <a:p>
            <a:pPr marL="182880">
              <a:spcAft>
                <a:spcPts val="600"/>
              </a:spcAft>
            </a:pPr>
            <a:r>
              <a:rPr lang="zh-TW" altLang="zh-TW" sz="3200" dirty="0" smtClean="0"/>
              <a:t>10</a:t>
            </a:r>
            <a:r>
              <a:rPr lang="en-US" altLang="zh-TW" sz="3200" dirty="0" smtClean="0"/>
              <a:t>3</a:t>
            </a:r>
            <a:r>
              <a:rPr lang="zh-TW" altLang="zh-TW" sz="3200" dirty="0" smtClean="0"/>
              <a:t>學年</a:t>
            </a:r>
            <a:r>
              <a:rPr lang="zh-TW" altLang="zh-TW" sz="3200" dirty="0" smtClean="0"/>
              <a:t>度</a:t>
            </a:r>
            <a:endParaRPr lang="en-US" altLang="zh-TW" sz="3200" dirty="0"/>
          </a:p>
          <a:p>
            <a:pPr marL="182880">
              <a:spcAft>
                <a:spcPts val="600"/>
              </a:spcAft>
            </a:pPr>
            <a:r>
              <a:rPr lang="zh-TW" altLang="zh-TW" sz="3200" dirty="0" smtClean="0"/>
              <a:t>「</a:t>
            </a:r>
            <a:r>
              <a:rPr lang="zh-TW" altLang="zh-TW" sz="3200" dirty="0" smtClean="0"/>
              <a:t>推動性別平等教育獎勵」獲獎(助)名單</a:t>
            </a:r>
            <a:endParaRPr lang="zh-TW" altLang="en-US" sz="3200" dirty="0">
              <a:effectLst>
                <a:reflection blurRad="6350" stA="60000" endA="900" endPos="58000" dir="5400000" sy="-100000" algn="bl" rotWithShape="0"/>
              </a:effectLst>
              <a:latin typeface="+mn-ea"/>
              <a:ea typeface="+mn-ea"/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541726" y="1628800"/>
            <a:ext cx="8134730" cy="417646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zh-TW" altLang="zh-TW" sz="3200" b="0" dirty="0">
                <a:latin typeface="+mn-ea"/>
                <a:ea typeface="+mn-ea"/>
              </a:rPr>
              <a:t>各位師長及同仁</a:t>
            </a:r>
            <a:r>
              <a:rPr lang="zh-TW" altLang="zh-TW" sz="3200" b="0" dirty="0" smtClean="0">
                <a:latin typeface="+mn-ea"/>
                <a:ea typeface="+mn-ea"/>
              </a:rPr>
              <a:t>好</a:t>
            </a:r>
            <a:r>
              <a:rPr lang="en-US" altLang="zh-TW" sz="3200" b="0" dirty="0" smtClean="0">
                <a:latin typeface="+mn-ea"/>
                <a:ea typeface="+mn-ea"/>
              </a:rPr>
              <a:t/>
            </a:r>
            <a:br>
              <a:rPr lang="en-US" altLang="zh-TW" sz="3200" b="0" dirty="0" smtClean="0">
                <a:latin typeface="+mn-ea"/>
                <a:ea typeface="+mn-ea"/>
              </a:rPr>
            </a:br>
            <a:r>
              <a:rPr lang="zh-TW" altLang="zh-TW" sz="3200" b="0" dirty="0">
                <a:latin typeface="+mn-ea"/>
                <a:ea typeface="+mn-ea"/>
              </a:rPr>
              <a:t>經</a:t>
            </a:r>
            <a:r>
              <a:rPr lang="en-US" altLang="zh-TW" sz="3200" b="0" dirty="0">
                <a:latin typeface="+mn-ea"/>
                <a:ea typeface="+mn-ea"/>
              </a:rPr>
              <a:t>103</a:t>
            </a:r>
            <a:r>
              <a:rPr lang="zh-TW" altLang="zh-TW" sz="3200" b="0" dirty="0">
                <a:latin typeface="+mn-ea"/>
                <a:ea typeface="+mn-ea"/>
              </a:rPr>
              <a:t>年</a:t>
            </a:r>
            <a:r>
              <a:rPr lang="en-US" altLang="zh-TW" sz="3200" b="0" dirty="0">
                <a:latin typeface="+mn-ea"/>
                <a:ea typeface="+mn-ea"/>
              </a:rPr>
              <a:t>10</a:t>
            </a:r>
            <a:r>
              <a:rPr lang="zh-TW" altLang="zh-TW" sz="3200" b="0" dirty="0">
                <a:latin typeface="+mn-ea"/>
                <a:ea typeface="+mn-ea"/>
              </a:rPr>
              <a:t>月</a:t>
            </a:r>
            <a:r>
              <a:rPr lang="en-US" altLang="zh-TW" sz="3200" b="0" dirty="0">
                <a:latin typeface="+mn-ea"/>
                <a:ea typeface="+mn-ea"/>
              </a:rPr>
              <a:t>8</a:t>
            </a:r>
            <a:r>
              <a:rPr lang="zh-TW" altLang="zh-TW" sz="3200" b="0" dirty="0">
                <a:latin typeface="+mn-ea"/>
                <a:ea typeface="+mn-ea"/>
              </a:rPr>
              <a:t>日性</a:t>
            </a:r>
            <a:r>
              <a:rPr lang="zh-TW" altLang="zh-TW" sz="3200" b="0" dirty="0" smtClean="0">
                <a:latin typeface="+mn-ea"/>
                <a:ea typeface="+mn-ea"/>
              </a:rPr>
              <a:t>平</a:t>
            </a:r>
            <a:r>
              <a:rPr lang="zh-TW" altLang="en-US" sz="3200" b="0" dirty="0" smtClean="0">
                <a:latin typeface="+mn-ea"/>
                <a:ea typeface="+mn-ea"/>
              </a:rPr>
              <a:t>會議</a:t>
            </a:r>
            <a:r>
              <a:rPr lang="zh-TW" altLang="zh-TW" sz="3200" b="0" dirty="0" smtClean="0">
                <a:latin typeface="+mn-ea"/>
                <a:ea typeface="+mn-ea"/>
              </a:rPr>
              <a:t>審議</a:t>
            </a:r>
            <a:r>
              <a:rPr lang="zh-TW" altLang="zh-TW" sz="3200" b="0" dirty="0">
                <a:latin typeface="+mn-ea"/>
                <a:ea typeface="+mn-ea"/>
              </a:rPr>
              <a:t>後</a:t>
            </a:r>
            <a:r>
              <a:rPr lang="zh-TW" altLang="zh-TW" sz="3200" b="0" dirty="0" smtClean="0">
                <a:latin typeface="+mn-ea"/>
                <a:ea typeface="+mn-ea"/>
              </a:rPr>
              <a:t>，</a:t>
            </a:r>
            <a:r>
              <a:rPr lang="zh-TW" altLang="en-US" sz="3200" b="0" dirty="0">
                <a:latin typeface="+mn-ea"/>
                <a:ea typeface="+mn-ea"/>
              </a:rPr>
              <a:t>本學年</a:t>
            </a:r>
            <a:r>
              <a:rPr lang="zh-TW" altLang="en-US" sz="3200" b="0" dirty="0" smtClean="0">
                <a:latin typeface="+mn-ea"/>
                <a:ea typeface="+mn-ea"/>
              </a:rPr>
              <a:t>度推動</a:t>
            </a:r>
            <a:r>
              <a:rPr lang="zh-TW" altLang="zh-TW" sz="3200" b="0" dirty="0" smtClean="0">
                <a:latin typeface="+mn-ea"/>
                <a:ea typeface="+mn-ea"/>
              </a:rPr>
              <a:t>性別平等教育獎勵</a:t>
            </a:r>
            <a:r>
              <a:rPr lang="zh-TW" altLang="en-US" sz="3200" b="0" dirty="0" smtClean="0">
                <a:latin typeface="+mn-ea"/>
                <a:ea typeface="+mn-ea"/>
              </a:rPr>
              <a:t>名單已經出爐，</a:t>
            </a:r>
            <a:r>
              <a:rPr lang="zh-TW" altLang="zh-TW" sz="3200" b="0" dirty="0" smtClean="0">
                <a:solidFill>
                  <a:srgbClr val="FF0000"/>
                </a:solidFill>
                <a:latin typeface="+mj-ea"/>
              </a:rPr>
              <a:t>恭喜</a:t>
            </a:r>
            <a:r>
              <a:rPr lang="zh-TW" altLang="en-US" sz="3200" b="0" dirty="0" smtClean="0">
                <a:solidFill>
                  <a:srgbClr val="FF0000"/>
                </a:solidFill>
                <a:latin typeface="+mj-ea"/>
              </a:rPr>
              <a:t>觀光系黃麗分老師</a:t>
            </a:r>
            <a:r>
              <a:rPr lang="zh-TW" altLang="zh-TW" sz="3200" b="0" dirty="0" smtClean="0">
                <a:solidFill>
                  <a:srgbClr val="FF0000"/>
                </a:solidFill>
                <a:latin typeface="+mj-ea"/>
              </a:rPr>
              <a:t>榮獲</a:t>
            </a:r>
            <a:r>
              <a:rPr lang="zh-TW" altLang="zh-TW" sz="3200" b="0" dirty="0" smtClean="0">
                <a:solidFill>
                  <a:srgbClr val="FF0000"/>
                </a:solidFill>
                <a:latin typeface="+mj-ea"/>
              </a:rPr>
              <a:t>肯定</a:t>
            </a:r>
            <a:r>
              <a:rPr lang="zh-TW" altLang="en-US" sz="3200" b="0" dirty="0" smtClean="0">
                <a:solidFill>
                  <a:srgbClr val="FF0000"/>
                </a:solidFill>
                <a:latin typeface="+mj-ea"/>
              </a:rPr>
              <a:t>！！</a:t>
            </a:r>
            <a:r>
              <a:rPr lang="en-US" altLang="zh-TW" sz="3200" b="0" dirty="0" smtClean="0">
                <a:solidFill>
                  <a:srgbClr val="FF0000"/>
                </a:solidFill>
                <a:latin typeface="+mj-ea"/>
              </a:rPr>
              <a:t/>
            </a:r>
            <a:br>
              <a:rPr lang="en-US" altLang="zh-TW" sz="3200" b="0" dirty="0" smtClean="0">
                <a:solidFill>
                  <a:srgbClr val="FF0000"/>
                </a:solidFill>
                <a:latin typeface="+mj-ea"/>
              </a:rPr>
            </a:br>
            <a:r>
              <a:rPr lang="zh-TW" altLang="zh-TW" sz="3200" b="0" dirty="0" smtClean="0">
                <a:latin typeface="+mn-ea"/>
                <a:ea typeface="+mn-ea"/>
              </a:rPr>
              <a:t>也感謝師長</a:t>
            </a:r>
            <a:r>
              <a:rPr lang="zh-TW" altLang="zh-TW" sz="3200" b="0" dirty="0">
                <a:latin typeface="+mn-ea"/>
                <a:ea typeface="+mn-ea"/>
              </a:rPr>
              <a:t>及同仁在本校性別平等教育相關工作上之協助、推動與配合</a:t>
            </a:r>
            <a:r>
              <a:rPr lang="zh-TW" altLang="zh-TW" sz="3200" dirty="0" smtClean="0">
                <a:latin typeface="+mn-ea"/>
                <a:ea typeface="+mn-ea"/>
              </a:rPr>
              <a:t>。</a:t>
            </a:r>
            <a:r>
              <a:rPr lang="en-US" altLang="zh-TW" sz="3200" dirty="0" smtClean="0">
                <a:latin typeface="+mn-ea"/>
                <a:ea typeface="+mn-ea"/>
              </a:rPr>
              <a:t/>
            </a:r>
            <a:br>
              <a:rPr lang="en-US" altLang="zh-TW" sz="3200" dirty="0" smtClean="0">
                <a:latin typeface="+mn-ea"/>
                <a:ea typeface="+mn-ea"/>
              </a:rPr>
            </a:br>
            <a:r>
              <a:rPr lang="zh-TW" altLang="zh-TW" sz="2400" dirty="0" smtClean="0">
                <a:latin typeface="+mn-ea"/>
                <a:ea typeface="+mn-ea"/>
              </a:rPr>
              <a:t/>
            </a:r>
            <a:br>
              <a:rPr lang="zh-TW" altLang="zh-TW" sz="2400" dirty="0" smtClean="0">
                <a:latin typeface="+mn-ea"/>
                <a:ea typeface="+mn-ea"/>
              </a:rPr>
            </a:br>
            <a:r>
              <a:rPr lang="en-US" altLang="zh-TW" sz="2400" dirty="0"/>
              <a:t>  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/>
              <a:t> </a:t>
            </a:r>
            <a:r>
              <a:rPr lang="zh-TW" altLang="en-US" sz="2400" dirty="0" smtClean="0"/>
              <a:t>                                                 </a:t>
            </a:r>
            <a:r>
              <a:rPr lang="zh-TW" altLang="zh-TW" sz="1800" dirty="0" smtClean="0"/>
              <a:t>秘書</a:t>
            </a:r>
            <a:r>
              <a:rPr lang="zh-TW" altLang="zh-TW" sz="1800" dirty="0"/>
              <a:t>室</a:t>
            </a:r>
            <a:r>
              <a:rPr lang="en-US" altLang="zh-TW" sz="1800" dirty="0"/>
              <a:t>(</a:t>
            </a:r>
            <a:r>
              <a:rPr lang="zh-TW" altLang="zh-TW" sz="1800" dirty="0"/>
              <a:t>聯絡人</a:t>
            </a:r>
            <a:r>
              <a:rPr lang="en-US" altLang="zh-TW" sz="1800" dirty="0" smtClean="0"/>
              <a:t>:</a:t>
            </a:r>
            <a:r>
              <a:rPr lang="zh-TW" altLang="en-US" sz="1800" dirty="0" smtClean="0"/>
              <a:t>吳慧文</a:t>
            </a:r>
            <a:r>
              <a:rPr lang="en-US" altLang="zh-TW" sz="1800" dirty="0" smtClean="0"/>
              <a:t>/</a:t>
            </a:r>
            <a:r>
              <a:rPr lang="zh-TW" altLang="zh-TW" sz="1800" dirty="0"/>
              <a:t>分機</a:t>
            </a:r>
            <a:r>
              <a:rPr lang="en-US" altLang="zh-TW" sz="1800" dirty="0" smtClean="0"/>
              <a:t>11008)</a:t>
            </a:r>
            <a:endParaRPr lang="zh-TW" altLang="en-US" sz="18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7EB51-7D9F-4FA4-9C1D-187C4EBAD4E4}" type="slidenum">
              <a:rPr lang="en-US" altLang="zh-TW" smtClean="0"/>
              <a:pPr/>
              <a:t>1</a:t>
            </a:fld>
            <a:endParaRPr lang="en-US" altLang="zh-TW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" y="5805265"/>
            <a:ext cx="9143999" cy="105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84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華康黑體 Std W7"/>
        <a:cs typeface=""/>
      </a:majorFont>
      <a:minorFont>
        <a:latin typeface="Arial"/>
        <a:ea typeface="華康黑體 Std W5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預設簡報設計">
  <a:themeElements>
    <a:clrScheme name="2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2_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5200</TotalTime>
  <Words>22</Words>
  <Application>Microsoft Office PowerPoint</Application>
  <PresentationFormat>如螢幕大小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</vt:i4>
      </vt:variant>
    </vt:vector>
  </HeadingPairs>
  <TitlesOfParts>
    <vt:vector size="3" baseType="lpstr">
      <vt:lpstr>預設簡報設計</vt:lpstr>
      <vt:lpstr>2_預設簡報設計</vt:lpstr>
      <vt:lpstr>各位師長及同仁好 經103年10月8日性平會議審議後，本學年度推動性別平等教育獎勵名單已經出爐，恭喜觀光系黃麗分老師榮獲肯定！！ 也感謝師長及同仁在本校性別平等教育相關工作上之協助、推動與配合。                                                       秘書室(聯絡人:吳慧文/分機11008)</vt:lpstr>
    </vt:vector>
  </TitlesOfParts>
  <Company>靜宜大學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joanne</dc:creator>
  <cp:lastModifiedBy>User</cp:lastModifiedBy>
  <cp:revision>419</cp:revision>
  <cp:lastPrinted>2013-08-15T01:14:42Z</cp:lastPrinted>
  <dcterms:created xsi:type="dcterms:W3CDTF">2009-09-22T05:21:17Z</dcterms:created>
  <dcterms:modified xsi:type="dcterms:W3CDTF">2014-12-02T03:39:47Z</dcterms:modified>
</cp:coreProperties>
</file>